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6"/>
  </p:notesMasterIdLst>
  <p:handoutMasterIdLst>
    <p:handoutMasterId r:id="rId67"/>
  </p:handoutMasterIdLst>
  <p:sldIdLst>
    <p:sldId id="428" r:id="rId2"/>
    <p:sldId id="364" r:id="rId3"/>
    <p:sldId id="493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8" r:id="rId13"/>
    <p:sldId id="439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365" r:id="rId25"/>
    <p:sldId id="451" r:id="rId26"/>
    <p:sldId id="452" r:id="rId27"/>
    <p:sldId id="453" r:id="rId28"/>
    <p:sldId id="454" r:id="rId29"/>
    <p:sldId id="455" r:id="rId30"/>
    <p:sldId id="456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5" r:id="rId57"/>
    <p:sldId id="484" r:id="rId58"/>
    <p:sldId id="486" r:id="rId59"/>
    <p:sldId id="487" r:id="rId60"/>
    <p:sldId id="488" r:id="rId61"/>
    <p:sldId id="489" r:id="rId62"/>
    <p:sldId id="490" r:id="rId63"/>
    <p:sldId id="491" r:id="rId64"/>
    <p:sldId id="36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96" d="100"/>
          <a:sy n="96" d="100"/>
        </p:scale>
        <p:origin x="202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5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1" y="998730"/>
            <a:ext cx="7186612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700215"/>
            <a:ext cx="7991475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B649CE-1A1A-44BD-BD12-F806279783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85" y="33762"/>
            <a:ext cx="4952381" cy="6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4BAA8986-B4ED-45C6-AEC2-E191BDF8C07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279260" y="6605588"/>
            <a:ext cx="864740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2761A9D2-B571-4477-BBA8-2A2E114CBE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279260" y="6605588"/>
            <a:ext cx="864740" cy="254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1"/>
            <a:ext cx="36576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3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33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33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 sz="18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509895"/>
            <a:ext cx="4280446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895789"/>
            <a:ext cx="2824998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38844" b="37531"/>
          <a:stretch/>
        </p:blipFill>
        <p:spPr>
          <a:xfrm>
            <a:off x="427885" y="2956448"/>
            <a:ext cx="3705317" cy="1530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03"/>
          <a:stretch/>
        </p:blipFill>
        <p:spPr>
          <a:xfrm>
            <a:off x="161510" y="1010101"/>
            <a:ext cx="3813407" cy="17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첨자가 순서대로 변할 수 있도록 반복문과 함께 활용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10" y="1538790"/>
            <a:ext cx="5391448" cy="298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4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1548" y="806956"/>
            <a:ext cx="5260904" cy="35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B8453B0-094A-403A-8D6D-58F09F358BAF}"/>
              </a:ext>
            </a:extLst>
          </p:cNvPr>
          <p:cNvSpPr txBox="1">
            <a:spLocks/>
          </p:cNvSpPr>
          <p:nvPr/>
        </p:nvSpPr>
        <p:spPr>
          <a:xfrm>
            <a:off x="63501" y="773705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196454" algn="l" defTabSz="6858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01241" indent="-133350" algn="l" defTabSz="6858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40544" indent="-139304" algn="l" defTabSz="6858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673894" indent="-133350" algn="l" defTabSz="6858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808435" indent="-134541" algn="l" defTabSz="6858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행의 변경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CF1F0EB-FE04-48BE-8E84-C8BD2224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59" y="5013445"/>
            <a:ext cx="536257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57CC241-F4E1-4FEB-97A4-BE618C4F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59" y="5624513"/>
            <a:ext cx="53482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4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생성과 초기화</a:t>
            </a:r>
            <a:endParaRPr lang="en-US" altLang="ko-KR" dirty="0"/>
          </a:p>
          <a:p>
            <a:pPr lvl="1"/>
            <a:r>
              <a:rPr lang="ko-KR" altLang="en-US" dirty="0"/>
              <a:t> 리스트 생성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리스트 </a:t>
            </a:r>
            <a:r>
              <a:rPr lang="en-US" altLang="ko-KR" dirty="0"/>
              <a:t>100</a:t>
            </a:r>
            <a:r>
              <a:rPr lang="ko-KR" altLang="en-US" dirty="0"/>
              <a:t>개인 </a:t>
            </a:r>
            <a:r>
              <a:rPr lang="en-US" altLang="ko-KR" dirty="0"/>
              <a:t>aa </a:t>
            </a:r>
            <a:r>
              <a:rPr lang="ko-KR" altLang="en-US" dirty="0"/>
              <a:t> </a:t>
            </a:r>
            <a:r>
              <a:rPr lang="en-US" altLang="ko-KR" dirty="0"/>
              <a:t>0, 2, 4, 8, …(2</a:t>
            </a:r>
            <a:r>
              <a:rPr lang="ko-KR" altLang="en-US" dirty="0"/>
              <a:t>의 배수로 초기화 후 리스트 </a:t>
            </a:r>
            <a:r>
              <a:rPr lang="en-US" altLang="ko-KR" dirty="0"/>
              <a:t>bb</a:t>
            </a:r>
            <a:r>
              <a:rPr lang="ko-KR" altLang="en-US" dirty="0"/>
              <a:t>에 역순으로 넣는 과정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8" y="1842804"/>
            <a:ext cx="7972984" cy="132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0009" y="2029574"/>
            <a:ext cx="38591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➊ </a:t>
            </a:r>
            <a:r>
              <a:rPr lang="ko-KR" altLang="en-US" sz="1400" dirty="0">
                <a:solidFill>
                  <a:srgbClr val="FF0000"/>
                </a:solidFill>
              </a:rPr>
              <a:t>빈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➋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정수로만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➌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문자열로만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다양한 </a:t>
            </a:r>
            <a:r>
              <a:rPr lang="ko-KR" altLang="en-US" sz="1400" dirty="0" err="1">
                <a:solidFill>
                  <a:srgbClr val="FF0000"/>
                </a:solidFill>
              </a:rPr>
              <a:t>데이터형을</a:t>
            </a:r>
            <a:r>
              <a:rPr lang="ko-KR" altLang="en-US" sz="1400" dirty="0">
                <a:solidFill>
                  <a:srgbClr val="FF0000"/>
                </a:solidFill>
              </a:rPr>
              <a:t> 섞어 리스트 생성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83" y="4139567"/>
            <a:ext cx="4396661" cy="23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9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7-3]</a:t>
            </a:r>
            <a:r>
              <a:rPr lang="ko-KR" altLang="en-US" dirty="0"/>
              <a:t> 코드로 구현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56" y="1358770"/>
            <a:ext cx="6383687" cy="364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F96499-72AE-4751-B361-54ADFAF6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0156" y="5191818"/>
            <a:ext cx="6383687" cy="161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값에 접근하는 다양한 방법</a:t>
            </a:r>
            <a:endParaRPr lang="en-US" altLang="ko-KR" dirty="0"/>
          </a:p>
          <a:p>
            <a:pPr lvl="1"/>
            <a:r>
              <a:rPr lang="ko-KR" altLang="en-US" dirty="0" err="1"/>
              <a:t>음수값으로</a:t>
            </a:r>
            <a:r>
              <a:rPr lang="ko-KR" altLang="en-US" dirty="0"/>
              <a:t>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리스트에 접근할 때 콜론</a:t>
            </a:r>
            <a:r>
              <a:rPr lang="en-US" altLang="ko-KR" dirty="0"/>
              <a:t>(:)</a:t>
            </a:r>
            <a:r>
              <a:rPr lang="ko-KR" altLang="en-US" dirty="0"/>
              <a:t>을 사용해 범위를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08" y="1730037"/>
            <a:ext cx="6143183" cy="12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60" y="3879050"/>
            <a:ext cx="6130476" cy="165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콜론의 앞이나 뒤 숫자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리스트끼리 덧셈</a:t>
            </a:r>
            <a:r>
              <a:rPr lang="en-US" altLang="ko-KR" dirty="0"/>
              <a:t>, </a:t>
            </a:r>
            <a:r>
              <a:rPr lang="ko-KR" altLang="en-US" dirty="0"/>
              <a:t>곱셈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322259"/>
            <a:ext cx="5974414" cy="16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3" y="3834045"/>
            <a:ext cx="5974414" cy="177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항목 건너뛰며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21" y="1410037"/>
            <a:ext cx="6043358" cy="20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86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값의 변경</a:t>
            </a:r>
            <a:endParaRPr lang="en-US" altLang="ko-KR" dirty="0"/>
          </a:p>
          <a:p>
            <a:pPr lvl="1"/>
            <a:r>
              <a:rPr lang="ko-KR" altLang="en-US" dirty="0"/>
              <a:t>두 번째에 위치한 값을 </a:t>
            </a:r>
            <a:r>
              <a:rPr lang="en-US" altLang="ko-KR" dirty="0"/>
              <a:t>1</a:t>
            </a:r>
            <a:r>
              <a:rPr lang="ko-KR" altLang="en-US" dirty="0"/>
              <a:t>개 변경하는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값 인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과 </a:t>
            </a:r>
            <a:r>
              <a:rPr lang="en-US" altLang="ko-KR" dirty="0"/>
              <a:t>201</a:t>
            </a:r>
            <a:r>
              <a:rPr lang="ko-KR" altLang="en-US" dirty="0"/>
              <a:t>이라는 값 </a:t>
            </a:r>
            <a:r>
              <a:rPr lang="en-US" altLang="ko-KR" dirty="0"/>
              <a:t>2</a:t>
            </a:r>
            <a:r>
              <a:rPr lang="ko-KR" altLang="en-US" dirty="0"/>
              <a:t>개로 변경하는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1808820"/>
            <a:ext cx="5876816" cy="13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1" y="3867799"/>
            <a:ext cx="5876816" cy="13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7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aa[1:2] </a:t>
            </a:r>
            <a:r>
              <a:rPr lang="ko-KR" altLang="en-US" dirty="0"/>
              <a:t>대신 그냥 </a:t>
            </a:r>
            <a:r>
              <a:rPr lang="en-US" altLang="ko-KR" dirty="0"/>
              <a:t>aa[1]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의 항목 삭제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6" y="1313900"/>
            <a:ext cx="6083435" cy="141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31" y="3432905"/>
            <a:ext cx="6078421" cy="140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93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에 서 네 번째인 </a:t>
            </a:r>
            <a:r>
              <a:rPr lang="en-US" altLang="ko-KR" dirty="0"/>
              <a:t>aa[3]</a:t>
            </a:r>
            <a:r>
              <a:rPr lang="ko-KR" altLang="en-US" dirty="0"/>
              <a:t>까지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 자체를 삭제하는 방법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1" y="1297023"/>
            <a:ext cx="5915924" cy="138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66" y="3496507"/>
            <a:ext cx="5915828" cy="176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9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8" t="63274"/>
          <a:stretch/>
        </p:blipFill>
        <p:spPr>
          <a:xfrm>
            <a:off x="296525" y="908720"/>
            <a:ext cx="6892295" cy="44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조작 함수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9" y="1534625"/>
            <a:ext cx="5873682" cy="453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6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12" y="1223755"/>
            <a:ext cx="6694775" cy="494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04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28" y="1370021"/>
            <a:ext cx="6679544" cy="471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5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기존 리스트는 변경하지 않고 정렬된 새로운 리스트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4" y="1718810"/>
            <a:ext cx="7557911" cy="227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56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리스트의 개념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리스트를 여러 개 연결한 것</a:t>
            </a:r>
            <a:r>
              <a:rPr lang="en-US" altLang="ko-KR" dirty="0"/>
              <a:t>,</a:t>
            </a:r>
            <a:r>
              <a:rPr lang="ko-KR" altLang="en-US" dirty="0"/>
              <a:t> 첨자를 </a:t>
            </a:r>
            <a:r>
              <a:rPr lang="en-US" altLang="ko-KR" dirty="0"/>
              <a:t>2</a:t>
            </a:r>
            <a:r>
              <a:rPr lang="ko-KR" altLang="en-US" dirty="0"/>
              <a:t>개 사용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7" y="2078851"/>
            <a:ext cx="3581819" cy="128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7" y="3659447"/>
            <a:ext cx="5827100" cy="169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 err="1"/>
              <a:t>열짜리</a:t>
            </a:r>
            <a:r>
              <a:rPr lang="ko-KR" altLang="en-US" dirty="0"/>
              <a:t> 리스트 생성 후 항목 </a:t>
            </a:r>
            <a:r>
              <a:rPr lang="en-US" altLang="ko-KR" dirty="0"/>
              <a:t>1~12</a:t>
            </a:r>
            <a:r>
              <a:rPr lang="ko-KR" altLang="en-US" dirty="0"/>
              <a:t>를 입력하고 출력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42" y="1437529"/>
            <a:ext cx="6603915" cy="46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7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610" y="1853825"/>
            <a:ext cx="7209196" cy="259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8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불규칙한 크기의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775066"/>
            <a:ext cx="5063063" cy="249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13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리스트를 이용 </a:t>
            </a:r>
            <a:r>
              <a:rPr lang="ko-KR" altLang="en-US" dirty="0" err="1"/>
              <a:t>터틀</a:t>
            </a:r>
            <a:r>
              <a:rPr lang="ko-KR" altLang="en-US" dirty="0"/>
              <a:t> 그래픽 응용 프로그램 만들기</a:t>
            </a:r>
            <a:endParaRPr lang="en-US" altLang="ko-KR" dirty="0"/>
          </a:p>
          <a:p>
            <a:pPr lvl="2"/>
            <a:r>
              <a:rPr lang="ko-KR" altLang="en-US" sz="1600" dirty="0"/>
              <a:t>거북이 </a:t>
            </a:r>
            <a:r>
              <a:rPr lang="ko-KR" altLang="en-US" sz="1600" dirty="0" err="1"/>
              <a:t>한마리의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차원 리스트 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2</a:t>
            </a:r>
            <a:r>
              <a:rPr lang="ko-KR" altLang="en-US" sz="1600" dirty="0"/>
              <a:t>차원 리스트 </a:t>
            </a:r>
            <a:endParaRPr lang="en-US" altLang="ko-K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168860"/>
            <a:ext cx="5742503" cy="39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3429000"/>
            <a:ext cx="5742503" cy="3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3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933" y="1448780"/>
            <a:ext cx="7646133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82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화면 중앙에서 밖으로 나가는 거북이</a:t>
            </a:r>
          </a:p>
          <a:p>
            <a:pPr lvl="1"/>
            <a:r>
              <a:rPr lang="ko-KR" altLang="en-US" dirty="0"/>
              <a:t>리스트를 사용한 </a:t>
            </a:r>
            <a:r>
              <a:rPr lang="ko-KR" altLang="en-US" dirty="0" err="1"/>
              <a:t>터틀</a:t>
            </a:r>
            <a:r>
              <a:rPr lang="ko-KR" altLang="en-US" dirty="0"/>
              <a:t> 그래픽 응용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90" y="1853825"/>
            <a:ext cx="3544144" cy="37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5C693E0-4A2B-455E-863A-40430A8C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95" y="1403775"/>
            <a:ext cx="7634209" cy="434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91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random.choice</a:t>
            </a:r>
            <a:r>
              <a:rPr lang="en-US" altLang="ko-KR" dirty="0"/>
              <a:t> 18~19</a:t>
            </a:r>
            <a:r>
              <a:rPr lang="ko-KR" altLang="en-US" dirty="0"/>
              <a:t>행은 다음과 같이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 이용하도록 변경 가능</a:t>
            </a:r>
            <a:r>
              <a:rPr lang="en-US" altLang="ko-KR" dirty="0"/>
              <a:t>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는 리스트 중에서 </a:t>
            </a:r>
            <a:r>
              <a:rPr lang="ko-KR" altLang="en-US" dirty="0" err="1"/>
              <a:t>임의값을</a:t>
            </a:r>
            <a:r>
              <a:rPr lang="ko-KR" altLang="en-US" dirty="0"/>
              <a:t> 하나 추출해 반환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40" y="5489406"/>
            <a:ext cx="7092518" cy="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85" y="1050508"/>
            <a:ext cx="2912029" cy="30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06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리스트는 대괄호 </a:t>
            </a:r>
            <a:r>
              <a:rPr lang="en-US" altLang="ko-KR" dirty="0"/>
              <a:t>[]</a:t>
            </a:r>
            <a:r>
              <a:rPr lang="ko-KR" altLang="en-US" dirty="0"/>
              <a:t>로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값을 수정할 수 없으며</a:t>
            </a:r>
            <a:r>
              <a:rPr lang="en-US" altLang="ko-KR" dirty="0"/>
              <a:t>, </a:t>
            </a:r>
            <a:r>
              <a:rPr lang="ko-KR" altLang="en-US" dirty="0"/>
              <a:t>읽기만 가능해 읽기 전용 자료를 저장할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를 생략 가능</a:t>
            </a:r>
            <a:r>
              <a:rPr lang="en-US" altLang="ko-KR" dirty="0"/>
              <a:t>, </a:t>
            </a:r>
            <a:r>
              <a:rPr lang="ko-KR" altLang="en-US" dirty="0"/>
              <a:t>항목이 하나인 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en-US" altLang="ko-KR" dirty="0"/>
              <a:t>tt5</a:t>
            </a:r>
            <a:r>
              <a:rPr lang="ko-KR" altLang="en-US" dirty="0"/>
              <a:t>와 </a:t>
            </a:r>
            <a:r>
              <a:rPr lang="en-US" altLang="ko-KR" dirty="0"/>
              <a:t>tt6</a:t>
            </a:r>
            <a:r>
              <a:rPr lang="ko-KR" altLang="en-US" dirty="0"/>
              <a:t>처럼 뒤에 쉼표</a:t>
            </a:r>
            <a:r>
              <a:rPr lang="en-US" altLang="ko-KR" dirty="0"/>
              <a:t>(,)</a:t>
            </a:r>
            <a:r>
              <a:rPr lang="ko-KR" altLang="en-US" dirty="0"/>
              <a:t> 붙임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48" y="2276517"/>
            <a:ext cx="6042703" cy="139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48" y="4483355"/>
            <a:ext cx="6042703" cy="220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3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오류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삭제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40" y="1268760"/>
            <a:ext cx="6002298" cy="7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40" y="3147851"/>
            <a:ext cx="6002298" cy="56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211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항목에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범위에 접근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04" y="1718810"/>
            <a:ext cx="6008168" cy="160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62" y="4260858"/>
            <a:ext cx="6008168" cy="178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52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덧셈 및 곱셈 연산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291262"/>
            <a:ext cx="5906906" cy="155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3203975"/>
            <a:ext cx="5906906" cy="24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7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튜플</a:t>
            </a:r>
            <a:r>
              <a:rPr lang="ko-KR" altLang="en-US" dirty="0"/>
              <a:t> → 리스트 → </a:t>
            </a:r>
            <a:r>
              <a:rPr lang="ko-KR" altLang="en-US" dirty="0" err="1"/>
              <a:t>튜플</a:t>
            </a:r>
            <a:r>
              <a:rPr lang="ko-KR" altLang="en-US" dirty="0"/>
              <a:t> 변환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33" y="1403775"/>
            <a:ext cx="5936798" cy="176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0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쌍 </a:t>
            </a:r>
            <a:r>
              <a:rPr lang="en-US" altLang="ko-KR" dirty="0"/>
              <a:t>2</a:t>
            </a:r>
            <a:r>
              <a:rPr lang="ko-KR" altLang="en-US" dirty="0"/>
              <a:t>개가 하나로 묶인 자료구조</a:t>
            </a:r>
            <a:endParaRPr lang="en-US" altLang="ko-KR" dirty="0"/>
          </a:p>
          <a:p>
            <a:pPr lvl="2"/>
            <a:r>
              <a:rPr lang="ko-KR" altLang="en-US" sz="1600" dirty="0"/>
              <a:t>예 </a:t>
            </a:r>
            <a:r>
              <a:rPr lang="en-US" altLang="ko-KR" sz="1600" dirty="0"/>
              <a:t>: </a:t>
            </a:r>
            <a:r>
              <a:rPr lang="ko-KR" altLang="en-US" sz="1600" dirty="0"/>
              <a:t>‘</a:t>
            </a:r>
            <a:r>
              <a:rPr lang="en-US" altLang="ko-KR" sz="1600" dirty="0"/>
              <a:t>apple:</a:t>
            </a:r>
            <a:r>
              <a:rPr lang="ko-KR" altLang="en-US" sz="1600" dirty="0"/>
              <a:t>사과’처럼 의미 있는 두 값을 연결해 구성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다른 프로그래밍 언어에서는 해시</a:t>
            </a:r>
            <a:r>
              <a:rPr lang="en-US" altLang="ko-KR" dirty="0"/>
              <a:t>(Hash), </a:t>
            </a:r>
            <a:r>
              <a:rPr lang="ko-KR" altLang="en-US" dirty="0"/>
              <a:t>연관 배열</a:t>
            </a:r>
            <a:r>
              <a:rPr lang="en-US" altLang="ko-KR" dirty="0"/>
              <a:t>(Associative Array)</a:t>
            </a:r>
            <a:r>
              <a:rPr lang="ko-KR" altLang="en-US" dirty="0"/>
              <a:t>이라 함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로 묶어 구성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519010"/>
            <a:ext cx="6112220" cy="38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6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키와 값을 반대로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2000" dirty="0"/>
          </a:p>
          <a:p>
            <a:pPr lvl="2"/>
            <a:r>
              <a:rPr lang="ko-KR" altLang="en-US" sz="1600" dirty="0"/>
              <a:t>키와 값은 사용자가 지정하는 것이지 규정은 없음</a:t>
            </a:r>
            <a:endParaRPr lang="en-US" altLang="ko-KR" sz="1600" dirty="0"/>
          </a:p>
          <a:p>
            <a:pPr lvl="2"/>
            <a:r>
              <a:rPr lang="ko-KR" altLang="en-US" sz="1600" dirty="0"/>
              <a:t>주의할 점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딕셔너리에는</a:t>
            </a:r>
            <a:r>
              <a:rPr lang="ko-KR" altLang="en-US" sz="1600" dirty="0"/>
              <a:t> 순서가 없어 생성한 순서대로 </a:t>
            </a:r>
            <a:r>
              <a:rPr lang="ko-KR" altLang="en-US" sz="1600" dirty="0" err="1"/>
              <a:t>딕셔너리가</a:t>
            </a:r>
            <a:r>
              <a:rPr lang="ko-KR" altLang="en-US" sz="1600" dirty="0"/>
              <a:t> 구성되어 있다는 보장 없음</a:t>
            </a:r>
            <a:endParaRPr lang="en-US" altLang="ko-KR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6" y="1358770"/>
            <a:ext cx="6244444" cy="121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6" y="3071561"/>
            <a:ext cx="6244444" cy="121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9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정보의 </a:t>
            </a:r>
            <a:r>
              <a:rPr lang="ko-KR" altLang="en-US" dirty="0" err="1"/>
              <a:t>딕셔너리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에 연락처 추가</a:t>
            </a:r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00" y="1489158"/>
            <a:ext cx="1755195" cy="135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31" y="3055887"/>
            <a:ext cx="5569369" cy="110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77" y="5126262"/>
            <a:ext cx="5572523" cy="109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2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 err="1"/>
              <a:t>딕셔너리를</a:t>
            </a:r>
            <a:r>
              <a:rPr lang="ko-KR" altLang="en-US" dirty="0"/>
              <a:t> 활용한 음식 궁합 출력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3" y="2078850"/>
            <a:ext cx="5744254" cy="19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학과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의 학과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23" y="1317940"/>
            <a:ext cx="5977968" cy="118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23" y="3363861"/>
            <a:ext cx="5977968" cy="119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동일한 키를 갖는 </a:t>
            </a:r>
            <a:r>
              <a:rPr lang="ko-KR" altLang="en-US" dirty="0" err="1"/>
              <a:t>딕셔너리를</a:t>
            </a:r>
            <a:r>
              <a:rPr lang="ko-KR" altLang="en-US" dirty="0"/>
              <a:t> 생성하는 것이 아니라 마지막에 있는 키가 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31" y="1448780"/>
            <a:ext cx="5971454" cy="119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05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키로 값에 접근하는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함수를 사용해 키로 값에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6" y="1831898"/>
            <a:ext cx="6008168" cy="176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08" y="4676031"/>
            <a:ext cx="5978976" cy="100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48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결과 같음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는 없는 키 호출하면 오류 나지만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없는 키를 호출하면 아무것도 반환하지 않음</a:t>
            </a:r>
            <a:endParaRPr lang="en-US" altLang="ko-KR" dirty="0"/>
          </a:p>
          <a:p>
            <a:pPr lvl="1"/>
            <a:r>
              <a:rPr lang="ko-KR" altLang="en-US" dirty="0"/>
              <a:t>없는 키를 찾을 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</a:t>
            </a:r>
            <a:r>
              <a:rPr lang="ko-KR" altLang="en-US" dirty="0"/>
              <a:t>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 반환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70247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25" y="2521744"/>
            <a:ext cx="6026567" cy="56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25" y="4272165"/>
            <a:ext cx="6026567" cy="101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369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출력 결과의 </a:t>
            </a:r>
            <a:r>
              <a:rPr lang="en-US" altLang="ko-KR" dirty="0" err="1"/>
              <a:t>dict_keys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리스트로 만들어 반환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함수도 출력 결과의 </a:t>
            </a:r>
            <a:r>
              <a:rPr lang="en-US" altLang="ko-KR" dirty="0" err="1"/>
              <a:t>dict_values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.values()) </a:t>
            </a:r>
            <a:r>
              <a:rPr lang="ko-KR" altLang="en-US" dirty="0"/>
              <a:t>함수 사용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1351065"/>
            <a:ext cx="6113598" cy="102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4104075"/>
            <a:ext cx="6113598" cy="101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96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.items() 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튜플</a:t>
            </a:r>
            <a:r>
              <a:rPr lang="ko-KR" altLang="en-US" dirty="0"/>
              <a:t> 형태로도 구할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안에 해당 키가 있는지 없는지는 </a:t>
            </a:r>
            <a:r>
              <a:rPr lang="en-US" altLang="ko-KR" dirty="0"/>
              <a:t>in</a:t>
            </a:r>
            <a:r>
              <a:rPr lang="ko-KR" altLang="en-US" dirty="0"/>
              <a:t>을 사용해 확인</a:t>
            </a:r>
            <a:endParaRPr lang="en-US" altLang="ko-KR" dirty="0"/>
          </a:p>
          <a:p>
            <a:pPr lvl="1"/>
            <a:r>
              <a:rPr lang="ko-KR" altLang="en-US" dirty="0" err="1"/>
              <a:t>딕셔너리에</a:t>
            </a:r>
            <a:r>
              <a:rPr lang="ko-KR" altLang="en-US" dirty="0"/>
              <a:t> 키가 있다면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없다면 </a:t>
            </a:r>
            <a:r>
              <a:rPr lang="en-US" altLang="ko-KR" dirty="0"/>
              <a:t>False</a:t>
            </a:r>
            <a:r>
              <a:rPr lang="ko-KR" altLang="en-US" dirty="0"/>
              <a:t>를 반환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1448780"/>
            <a:ext cx="5946893" cy="99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924055"/>
            <a:ext cx="5946893" cy="137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40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활용해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출력하는 코드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493785"/>
            <a:ext cx="6159752" cy="352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64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정렬</a:t>
            </a:r>
            <a:endParaRPr lang="en-US" altLang="ko-KR" dirty="0"/>
          </a:p>
          <a:p>
            <a:pPr lvl="1"/>
            <a:r>
              <a:rPr lang="ko-KR" altLang="en-US" dirty="0"/>
              <a:t>키로 정렬한 후 </a:t>
            </a:r>
            <a:r>
              <a:rPr lang="ko-KR" altLang="en-US" dirty="0" err="1"/>
              <a:t>딕셔너리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93" y="1808820"/>
            <a:ext cx="6038200" cy="30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354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 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5" y="1853825"/>
            <a:ext cx="7312729" cy="315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799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064" y="1437085"/>
            <a:ext cx="7680293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20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리스트의 개념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C/C++</a:t>
            </a:r>
            <a:r>
              <a:rPr lang="ko-KR" altLang="en-US" dirty="0"/>
              <a:t>나 자바 같은 프로그래밍 언어에는 리스트가 없음</a:t>
            </a:r>
            <a:r>
              <a:rPr lang="en-US" altLang="ko-KR" dirty="0"/>
              <a:t>, </a:t>
            </a:r>
            <a:r>
              <a:rPr lang="ko-KR" altLang="en-US" dirty="0"/>
              <a:t>리스트와 비슷한 개념인 배열</a:t>
            </a:r>
            <a:r>
              <a:rPr lang="en-US" altLang="ko-KR" dirty="0"/>
              <a:t>(Array)</a:t>
            </a:r>
            <a:r>
              <a:rPr lang="ko-KR" altLang="en-US" dirty="0"/>
              <a:t>을 사용</a:t>
            </a:r>
            <a:r>
              <a:rPr lang="en-US" altLang="ko-KR" dirty="0"/>
              <a:t>. </a:t>
            </a:r>
            <a:r>
              <a:rPr lang="ko-KR" altLang="en-US" dirty="0"/>
              <a:t>리스트는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실수 등 서로 다른 </a:t>
            </a:r>
            <a:r>
              <a:rPr lang="ko-KR" altLang="en-US" dirty="0" err="1"/>
              <a:t>데이터형도</a:t>
            </a:r>
            <a:r>
              <a:rPr lang="ko-KR" altLang="en-US" dirty="0"/>
              <a:t> 하나로 묶을 수 있지만</a:t>
            </a:r>
            <a:r>
              <a:rPr lang="en-US" altLang="ko-KR" dirty="0"/>
              <a:t>, </a:t>
            </a:r>
            <a:r>
              <a:rPr lang="ko-KR" altLang="en-US" dirty="0"/>
              <a:t>배열은 동일한 </a:t>
            </a:r>
            <a:r>
              <a:rPr lang="ko-KR" altLang="en-US" dirty="0" err="1"/>
              <a:t>데이터형만</a:t>
            </a:r>
            <a:r>
              <a:rPr lang="ko-KR" altLang="en-US" dirty="0"/>
              <a:t> 묶을 수 있다</a:t>
            </a:r>
            <a:r>
              <a:rPr lang="en-US" altLang="ko-KR" dirty="0"/>
              <a:t>. </a:t>
            </a:r>
            <a:r>
              <a:rPr lang="ko-KR" altLang="en-US" dirty="0"/>
              <a:t>정수 배열은 정수로만 묶어서 사용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1943835"/>
            <a:ext cx="4590510" cy="249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18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세트</a:t>
            </a:r>
            <a:endParaRPr lang="en-US" altLang="ko-KR" dirty="0"/>
          </a:p>
          <a:p>
            <a:pPr lvl="1"/>
            <a:r>
              <a:rPr lang="ko-KR" altLang="en-US" dirty="0"/>
              <a:t>키만 모아 놓은 </a:t>
            </a:r>
            <a:r>
              <a:rPr lang="ko-KR" altLang="en-US" dirty="0" err="1"/>
              <a:t>딕셔너리의</a:t>
            </a:r>
            <a:r>
              <a:rPr lang="ko-KR" altLang="en-US" dirty="0"/>
              <a:t> 특수한 형태</a:t>
            </a:r>
            <a:endParaRPr lang="en-US" altLang="ko-KR" dirty="0"/>
          </a:p>
          <a:p>
            <a:pPr lvl="1"/>
            <a:r>
              <a:rPr lang="ko-KR" altLang="en-US" dirty="0" err="1"/>
              <a:t>딕셔너리의</a:t>
            </a:r>
            <a:r>
              <a:rPr lang="ko-KR" altLang="en-US" dirty="0"/>
              <a:t> 키는 중복되면 안 되므로 세트에 들어 있는 값은 항상 유일</a:t>
            </a:r>
            <a:endParaRPr lang="en-US" altLang="ko-KR" dirty="0"/>
          </a:p>
          <a:p>
            <a:pPr lvl="1"/>
            <a:r>
              <a:rPr lang="ko-KR" altLang="en-US" dirty="0"/>
              <a:t>세트를 생성하려면 </a:t>
            </a:r>
            <a:r>
              <a:rPr lang="ko-KR" altLang="en-US" dirty="0" err="1"/>
              <a:t>딕셔너리처럼</a:t>
            </a:r>
            <a:r>
              <a:rPr lang="ko-KR" altLang="en-US" dirty="0"/>
              <a:t> 중괄호 </a:t>
            </a:r>
            <a:r>
              <a:rPr lang="en-US" altLang="ko-KR" dirty="0"/>
              <a:t>{ }</a:t>
            </a:r>
            <a:r>
              <a:rPr lang="ko-KR" altLang="en-US" dirty="0"/>
              <a:t> 사용하지만 </a:t>
            </a:r>
            <a:r>
              <a:rPr lang="en-US" altLang="ko-KR" dirty="0"/>
              <a:t>: </a:t>
            </a:r>
            <a:r>
              <a:rPr lang="ko-KR" altLang="en-US" dirty="0"/>
              <a:t>없이 값을 입력</a:t>
            </a:r>
            <a:endParaRPr lang="en-US" altLang="ko-KR" dirty="0"/>
          </a:p>
          <a:p>
            <a:pPr lvl="1"/>
            <a:r>
              <a:rPr lang="ko-KR" altLang="en-US" dirty="0"/>
              <a:t>중복된 키는 자동으로 하나만 남음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판매된 물품의 전체 수량이 아닌 종류만 파악하고 싶을 때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16" y="2931129"/>
            <a:ext cx="6041921" cy="125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16" y="5049180"/>
            <a:ext cx="6041921" cy="11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32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세트 사이의 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차집합을</a:t>
            </a:r>
            <a:r>
              <a:rPr lang="ko-KR" altLang="en-US" dirty="0"/>
              <a:t> 구할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연산자 </a:t>
            </a:r>
            <a:r>
              <a:rPr lang="en-US" altLang="ko-KR" dirty="0"/>
              <a:t>&amp;, |, -, ^ </a:t>
            </a:r>
            <a:r>
              <a:rPr lang="ko-KR" altLang="en-US" dirty="0"/>
              <a:t>대신 함수를 사용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1538790"/>
            <a:ext cx="5503331" cy="23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58" y="5094185"/>
            <a:ext cx="5503331" cy="89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45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endParaRPr lang="en-US" altLang="ko-KR" dirty="0"/>
          </a:p>
          <a:p>
            <a:pPr lvl="1"/>
            <a:r>
              <a:rPr lang="ko-KR" altLang="en-US" dirty="0"/>
              <a:t> 값이 순차적인 리스트를 한 줄로 만드는 간단한 방법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저장된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컴프리헨션으로</a:t>
            </a:r>
            <a:r>
              <a:rPr lang="ko-KR" altLang="en-US" dirty="0"/>
              <a:t> 작성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2174706"/>
            <a:ext cx="6000113" cy="15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759696"/>
            <a:ext cx="6000113" cy="11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68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컴프리헨션의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1~5</a:t>
            </a:r>
            <a:r>
              <a:rPr lang="ko-KR" altLang="en-US" dirty="0"/>
              <a:t>의 제곱으로 구성된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1~20 </a:t>
            </a:r>
            <a:r>
              <a:rPr lang="ko-KR" altLang="en-US" dirty="0"/>
              <a:t>숫자 중에서 </a:t>
            </a:r>
            <a:r>
              <a:rPr lang="en-US" altLang="ko-KR" dirty="0"/>
              <a:t>3</a:t>
            </a:r>
            <a:r>
              <a:rPr lang="ko-KR" altLang="en-US" dirty="0"/>
              <a:t>의 배수로만 리스트를 구성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1325126"/>
            <a:ext cx="5966359" cy="40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2483895"/>
            <a:ext cx="5966359" cy="116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4644135"/>
            <a:ext cx="5966359" cy="11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514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동시에 여러 리스트에 접근</a:t>
            </a:r>
            <a:endParaRPr lang="en-US" altLang="ko-KR" dirty="0"/>
          </a:p>
          <a:p>
            <a:pPr lvl="1"/>
            <a:r>
              <a:rPr lang="en-US" altLang="ko-KR" dirty="0"/>
              <a:t>zip() </a:t>
            </a:r>
            <a:r>
              <a:rPr lang="ko-KR" altLang="en-US" dirty="0"/>
              <a:t>함수를 사용해 동시에 여러 리스트에 접근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853825"/>
            <a:ext cx="6037208" cy="199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40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리스트를 </a:t>
            </a:r>
            <a:r>
              <a:rPr lang="ko-KR" altLang="en-US" dirty="0" err="1"/>
              <a:t>튜플이나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짝지을 때 </a:t>
            </a:r>
            <a:r>
              <a:rPr lang="en-US" altLang="ko-KR" dirty="0"/>
              <a:t>zip() </a:t>
            </a:r>
            <a:r>
              <a:rPr lang="ko-KR" altLang="en-US" dirty="0"/>
              <a:t>함수 사용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1448780"/>
            <a:ext cx="6072383" cy="22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96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리스트의 복사</a:t>
            </a:r>
            <a:endParaRPr lang="en-US" altLang="ko-KR" dirty="0"/>
          </a:p>
          <a:p>
            <a:pPr lvl="2"/>
            <a:r>
              <a:rPr lang="ko-KR" altLang="en-US" dirty="0"/>
              <a:t>얕은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ko-KR" altLang="en-US" dirty="0"/>
              <a:t>는 </a:t>
            </a:r>
            <a:r>
              <a:rPr lang="en-US" altLang="ko-KR" dirty="0" err="1"/>
              <a:t>newList</a:t>
            </a:r>
            <a:r>
              <a:rPr lang="ko-KR" altLang="en-US" dirty="0"/>
              <a:t>와 </a:t>
            </a:r>
            <a:r>
              <a:rPr lang="en-US" altLang="ko-KR" dirty="0" err="1"/>
              <a:t>oldList</a:t>
            </a:r>
            <a:r>
              <a:rPr lang="ko-KR" altLang="en-US" dirty="0"/>
              <a:t>가 동일한 메모리 공간 공유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03" y="1737244"/>
            <a:ext cx="6296594" cy="23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02" y="4554125"/>
            <a:ext cx="3071591" cy="166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68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얕은 복사의 방지</a:t>
            </a:r>
            <a:endParaRPr lang="en-US" altLang="ko-KR" dirty="0"/>
          </a:p>
          <a:p>
            <a:pPr lvl="2"/>
            <a:r>
              <a:rPr lang="ko-KR" altLang="en-US" dirty="0"/>
              <a:t>깊은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en-US" altLang="ko-KR" dirty="0"/>
              <a:t>[:]</a:t>
            </a:r>
            <a:r>
              <a:rPr lang="ko-KR" altLang="en-US" dirty="0"/>
              <a:t>는 메모리의 공간을 복사해서 새로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1718810"/>
            <a:ext cx="5999696" cy="14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9" y="3596843"/>
            <a:ext cx="3854127" cy="20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11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리스트를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 err="1"/>
              <a:t>스택</a:t>
            </a:r>
            <a:r>
              <a:rPr lang="en-US" altLang="ko-KR" dirty="0"/>
              <a:t>( Stack) : </a:t>
            </a:r>
            <a:r>
              <a:rPr lang="ko-KR" altLang="en-US" dirty="0"/>
              <a:t>한 쪽 끝이 막혀 먼저 들어간 것이 가장 나중에 나오는 형태의 자료구조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sz="1600" dirty="0"/>
              <a:t>LIFO(Last In First Out) </a:t>
            </a:r>
            <a:r>
              <a:rPr lang="ko-KR" altLang="en-US" sz="1600" dirty="0"/>
              <a:t>구조 </a:t>
            </a:r>
            <a:r>
              <a:rPr lang="en-US" altLang="ko-KR" sz="1600" dirty="0"/>
              <a:t>: </a:t>
            </a:r>
            <a:r>
              <a:rPr lang="ko-KR" altLang="en-US" sz="1600" dirty="0"/>
              <a:t>가장 나중에 들어간 것이 가장 먼저 나오는 구조</a:t>
            </a:r>
            <a:endParaRPr lang="en-US" altLang="ko-KR" sz="1600" dirty="0"/>
          </a:p>
          <a:p>
            <a:pPr lvl="2"/>
            <a:r>
              <a:rPr lang="en-US" altLang="ko-KR" sz="1600" dirty="0"/>
              <a:t>Top : </a:t>
            </a:r>
            <a:r>
              <a:rPr lang="ko-KR" altLang="en-US" sz="1600" dirty="0"/>
              <a:t>자동차 세 대 중 가장 마지막에 들어간 자동차 </a:t>
            </a:r>
            <a:r>
              <a:rPr lang="en-US" altLang="ko-KR" sz="1600" dirty="0"/>
              <a:t>C </a:t>
            </a:r>
            <a:r>
              <a:rPr lang="ko-KR" altLang="en-US" sz="1600" dirty="0"/>
              <a:t>다음의 비어 있는 위치</a:t>
            </a:r>
            <a:endParaRPr lang="en-US" altLang="ko-KR" sz="1600" dirty="0"/>
          </a:p>
          <a:p>
            <a:pPr lvl="3"/>
            <a:r>
              <a:rPr lang="en-US" altLang="ko-KR" sz="1600" dirty="0"/>
              <a:t>top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스택에</a:t>
            </a:r>
            <a:r>
              <a:rPr lang="ko-KR" altLang="en-US" sz="1600" dirty="0"/>
              <a:t> 들어 있는 데이터 중 가장 마지막 데이터의 바로 다음 위치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600" dirty="0" err="1"/>
              <a:t>푸시</a:t>
            </a:r>
            <a:r>
              <a:rPr lang="en-US" altLang="ko-KR" sz="1600" dirty="0"/>
              <a:t>(Push) : </a:t>
            </a:r>
            <a:r>
              <a:rPr lang="ko-KR" altLang="en-US" sz="1600" dirty="0"/>
              <a:t>데이터를 넣는 것</a:t>
            </a:r>
            <a:endParaRPr lang="en-US" altLang="ko-KR" sz="1600" dirty="0"/>
          </a:p>
          <a:p>
            <a:pPr lvl="2"/>
            <a:r>
              <a:rPr lang="ko-KR" altLang="en-US" sz="1600" dirty="0"/>
              <a:t>팝</a:t>
            </a:r>
            <a:r>
              <a:rPr lang="en-US" altLang="ko-KR" sz="1600" dirty="0"/>
              <a:t>(Pop) : </a:t>
            </a:r>
            <a:r>
              <a:rPr lang="ko-KR" altLang="en-US" sz="1600" dirty="0"/>
              <a:t>데이터를 빼는 것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5" y="1808820"/>
            <a:ext cx="53530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253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한 쪽이 막힌 주차장을 만들어 리스트로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50" y="1414157"/>
            <a:ext cx="6155303" cy="59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94" y="2255467"/>
            <a:ext cx="5668008" cy="155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6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필요성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a, b, c, d</a:t>
            </a:r>
            <a:r>
              <a:rPr lang="ko-KR" altLang="en-US" dirty="0"/>
              <a:t>라는 정수형 변수 선언 후 이 변수에 값을 </a:t>
            </a:r>
            <a:r>
              <a:rPr lang="ko-KR" altLang="en-US" dirty="0" err="1"/>
              <a:t>입력받고</a:t>
            </a:r>
            <a:r>
              <a:rPr lang="ko-KR" altLang="en-US" dirty="0"/>
              <a:t> 합계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13" y="2033845"/>
            <a:ext cx="5569369" cy="375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append() </a:t>
            </a:r>
            <a:r>
              <a:rPr lang="ko-KR" altLang="en-US" dirty="0"/>
              <a:t>함수 사용하여 자동차 한 대 넣어 보자</a:t>
            </a:r>
            <a:r>
              <a:rPr lang="en-US" altLang="ko-KR" dirty="0"/>
              <a:t>(</a:t>
            </a:r>
            <a:r>
              <a:rPr lang="ko-KR" altLang="en-US" dirty="0" err="1"/>
              <a:t>푸시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68093"/>
            <a:ext cx="6163703" cy="61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8" y="2305368"/>
            <a:ext cx="5724483" cy="158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272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B</a:t>
            </a:r>
            <a:r>
              <a:rPr lang="ko-KR" altLang="en-US" dirty="0"/>
              <a:t>와 자동차 </a:t>
            </a:r>
            <a:r>
              <a:rPr lang="en-US" altLang="ko-KR" dirty="0"/>
              <a:t>C</a:t>
            </a:r>
            <a:r>
              <a:rPr lang="ko-KR" altLang="en-US" dirty="0"/>
              <a:t>도 주차장에 넣기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403775"/>
            <a:ext cx="6047738" cy="261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538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자동차 빼기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03775"/>
            <a:ext cx="6105720" cy="233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98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자동차 빼기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스택과 함께 많이 사용되는 자료구조 큐</a:t>
            </a:r>
            <a:r>
              <a:rPr lang="en-US" altLang="ko-KR" dirty="0"/>
              <a:t>( Queue). </a:t>
            </a:r>
            <a:r>
              <a:rPr lang="ko-KR" altLang="en-US" dirty="0"/>
              <a:t>큐는 양쪽이 뚫린 구조</a:t>
            </a:r>
            <a:r>
              <a:rPr lang="en-US" altLang="ko-KR" dirty="0"/>
              <a:t>. </a:t>
            </a:r>
            <a:r>
              <a:rPr lang="ko-KR" altLang="en-US" dirty="0"/>
              <a:t>파이프 같은 모양</a:t>
            </a:r>
            <a:r>
              <a:rPr lang="en-US" altLang="ko-KR" dirty="0"/>
              <a:t>, </a:t>
            </a:r>
            <a:r>
              <a:rPr lang="ko-KR" altLang="en-US" dirty="0"/>
              <a:t>한 쪽으로 들어가면 다른 한 쪽으로 나오는 형태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48780"/>
            <a:ext cx="6105720" cy="233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07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리스트를 생성하는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41" y="1493785"/>
            <a:ext cx="6075675" cy="44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26" y="2653475"/>
            <a:ext cx="5036344" cy="186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41" y="2000090"/>
            <a:ext cx="6075675" cy="40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47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Code07-01.py</a:t>
            </a:r>
            <a:r>
              <a:rPr lang="ko-KR" altLang="en-US" dirty="0"/>
              <a:t>를 리스트를 사용하는 프로그램으로 수정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538790"/>
            <a:ext cx="5940660" cy="39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51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일반적인 사용</a:t>
            </a:r>
            <a:endParaRPr lang="en-US" altLang="ko-KR" dirty="0"/>
          </a:p>
          <a:p>
            <a:pPr lvl="1"/>
            <a:r>
              <a:rPr lang="ko-KR" altLang="en-US" dirty="0"/>
              <a:t>빈 리스트의 생성과 항목 추가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2011343"/>
            <a:ext cx="535781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10" y="3867799"/>
            <a:ext cx="53530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13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1366</Words>
  <Application>Microsoft Office PowerPoint</Application>
  <PresentationFormat>화면 슬라이드 쇼(4:3)</PresentationFormat>
  <Paragraphs>381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04  튜플</vt:lpstr>
      <vt:lpstr>Section 04  튜플</vt:lpstr>
      <vt:lpstr>Section 04  튜플</vt:lpstr>
      <vt:lpstr>Section 04  튜플</vt:lpstr>
      <vt:lpstr>Section 04  튜플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280</cp:revision>
  <dcterms:created xsi:type="dcterms:W3CDTF">2012-07-23T02:34:37Z</dcterms:created>
  <dcterms:modified xsi:type="dcterms:W3CDTF">2022-02-24T02:16:21Z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